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18" r:id="rId2"/>
    <p:sldId id="434" r:id="rId3"/>
    <p:sldId id="420" r:id="rId4"/>
    <p:sldId id="436" r:id="rId5"/>
    <p:sldId id="444" r:id="rId6"/>
    <p:sldId id="438" r:id="rId7"/>
    <p:sldId id="440" r:id="rId8"/>
    <p:sldId id="441" r:id="rId9"/>
    <p:sldId id="445" r:id="rId10"/>
    <p:sldId id="442" r:id="rId11"/>
    <p:sldId id="443" r:id="rId12"/>
    <p:sldId id="4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979A"/>
    <a:srgbClr val="4CBBDC"/>
    <a:srgbClr val="00BBD6"/>
    <a:srgbClr val="E28846"/>
    <a:srgbClr val="E25E47"/>
    <a:srgbClr val="A6A6A6"/>
    <a:srgbClr val="528F97"/>
    <a:srgbClr val="3CA8EB"/>
    <a:srgbClr val="00AFF0"/>
    <a:srgbClr val="F7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3333" autoAdjust="0"/>
  </p:normalViewPr>
  <p:slideViewPr>
    <p:cSldViewPr snapToGrid="0">
      <p:cViewPr varScale="1">
        <p:scale>
          <a:sx n="74" d="100"/>
          <a:sy n="74" d="100"/>
        </p:scale>
        <p:origin x="90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-106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58" d="100"/>
          <a:sy n="158" d="100"/>
        </p:scale>
        <p:origin x="-5736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549C3-F05A-4F69-8592-2EBAD3050AAF}" type="datetimeFigureOut">
              <a:rPr lang="de-DE" smtClean="0"/>
              <a:t>25.05.2015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8928D-362F-4E55-B754-E7A7949612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121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25/05/2015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403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Trusses</a:t>
            </a:r>
            <a:r>
              <a:rPr lang="de-DE" dirty="0" smtClean="0"/>
              <a:t>: </a:t>
            </a:r>
            <a:r>
              <a:rPr lang="de-DE" dirty="0" err="1" smtClean="0"/>
              <a:t>polynomial</a:t>
            </a:r>
            <a:r>
              <a:rPr lang="de-DE" dirty="0" smtClean="0"/>
              <a:t> time</a:t>
            </a:r>
            <a:br>
              <a:rPr lang="de-DE" dirty="0" smtClean="0"/>
            </a:br>
            <a:r>
              <a:rPr lang="de-DE" dirty="0" err="1" smtClean="0"/>
              <a:t>Cliques</a:t>
            </a:r>
            <a:r>
              <a:rPr lang="de-DE" dirty="0" smtClean="0"/>
              <a:t>: </a:t>
            </a:r>
            <a:r>
              <a:rPr lang="de-DE" dirty="0" err="1" smtClean="0"/>
              <a:t>exponential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84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Spark plan???</a:t>
            </a:r>
            <a:r>
              <a:rPr lang="de-DE" baseline="0" dirty="0" smtClean="0"/>
              <a:t> Design </a:t>
            </a:r>
            <a:r>
              <a:rPr lang="de-DE" baseline="0" dirty="0" err="1" smtClean="0"/>
              <a:t>decisions</a:t>
            </a:r>
            <a:r>
              <a:rPr lang="de-DE" baseline="0" dirty="0" smtClean="0"/>
              <a:t>?</a:t>
            </a:r>
          </a:p>
          <a:p>
            <a:endParaRPr lang="de-DE" baseline="0" dirty="0" smtClean="0"/>
          </a:p>
          <a:p>
            <a:r>
              <a:rPr lang="de-DE" baseline="0" dirty="0" smtClean="0"/>
              <a:t>Alternative: Color </a:t>
            </a:r>
            <a:r>
              <a:rPr lang="de-DE" baseline="0" dirty="0" err="1" smtClean="0"/>
              <a:t>coding</a:t>
            </a:r>
            <a:r>
              <a:rPr lang="de-DE" baseline="0" dirty="0" smtClean="0"/>
              <a:t> -&gt; but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dense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graphs</a:t>
            </a:r>
            <a:r>
              <a:rPr lang="de-DE" baseline="0" dirty="0" smtClean="0"/>
              <a:t> (also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thousands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ours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sparse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Truss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expressed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in Spark (Map/</a:t>
            </a:r>
            <a:r>
              <a:rPr lang="de-DE" baseline="0" dirty="0" err="1" smtClean="0"/>
              <a:t>Reduce</a:t>
            </a:r>
            <a:r>
              <a:rPr lang="de-DE" baseline="0" dirty="0" smtClean="0"/>
              <a:t>/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); </a:t>
            </a:r>
            <a:r>
              <a:rPr lang="de-DE" baseline="0" dirty="0" err="1" smtClean="0"/>
              <a:t>Remaining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calculation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in Spark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already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trusses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comparably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endParaRPr lang="en-US" baseline="0" dirty="0" smtClean="0"/>
          </a:p>
          <a:p>
            <a:r>
              <a:rPr lang="de-DE" baseline="0" smtClean="0"/>
              <a:t>Implementation Highlights??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011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58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3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4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543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684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408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57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12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34936"/>
            <a:ext cx="10058400" cy="959235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2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90" y="5597013"/>
            <a:ext cx="10058400" cy="772212"/>
          </a:xfrm>
        </p:spPr>
        <p:txBody>
          <a:bodyPr>
            <a:normAutofit/>
          </a:bodyPr>
          <a:lstStyle>
            <a:lvl1pPr marL="0" indent="0" algn="ctr">
              <a:buNone/>
              <a:defRPr sz="1800" cap="none" spc="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2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1084006" y="1710813"/>
            <a:ext cx="10080524" cy="3436374"/>
          </a:xfrm>
          <a:blipFill>
            <a:blip r:embed="rId3"/>
            <a:srcRect/>
            <a:stretch>
              <a:fillRect l="-366" t="-5627" r="-366" b="-562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1559"/>
            <a:ext cx="11277600" cy="1002632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Grafikprogrammierung mit C++ und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5376993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 err="1" smtClean="0"/>
              <a:t>Authors</a:t>
            </a:r>
            <a:r>
              <a:rPr lang="de-DE" dirty="0" smtClean="0"/>
              <a:t> Name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57200" y="5862017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6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smtClean="0"/>
              <a:t>Additional Information – Institut – Date – Conference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119848"/>
            <a:ext cx="11277600" cy="429367"/>
          </a:xfrm>
        </p:spPr>
        <p:txBody>
          <a:bodyPr>
            <a:normAutofit/>
          </a:bodyPr>
          <a:lstStyle>
            <a:lvl1pPr marL="169863" indent="-169863" algn="ctr"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informative </a:t>
            </a:r>
            <a:r>
              <a:rPr lang="de-DE" dirty="0" err="1" smtClean="0"/>
              <a:t>subtitle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57199" y="1692378"/>
            <a:ext cx="11286203" cy="3473245"/>
          </a:xfrm>
          <a:blipFill>
            <a:blip r:embed="rId2"/>
            <a:srcRect/>
            <a:stretch>
              <a:fillRect l="-172" t="-12385" r="-596" b="-10897"/>
            </a:stretch>
          </a:blipFill>
          <a:ln w="6350">
            <a:solidFill>
              <a:schemeClr val="tx2"/>
            </a:solidFill>
          </a:ln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46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277600" cy="5188017"/>
          </a:xfrm>
        </p:spPr>
        <p:txBody>
          <a:bodyPr/>
          <a:lstStyle>
            <a:lvl1pPr marL="169863" indent="-169863">
              <a:defRPr/>
            </a:lvl1pPr>
            <a:lvl2pPr marL="384048" indent="-182880">
              <a:buClrTx/>
              <a:buFont typeface="Arial" panose="020B0604020202020204" pitchFamily="34" charset="0"/>
              <a:buChar char="•"/>
              <a:defRPr/>
            </a:lvl2pPr>
            <a:lvl3pPr marL="566928" indent="-182880">
              <a:buClrTx/>
              <a:buFont typeface="Arial" panose="020B0604020202020204" pitchFamily="34" charset="0"/>
              <a:buChar char="•"/>
              <a:defRPr/>
            </a:lvl3pPr>
            <a:lvl4pPr marL="749808" indent="-182880">
              <a:buClrTx/>
              <a:buFont typeface="Arial" panose="020B0604020202020204" pitchFamily="34" charset="0"/>
              <a:buChar char="•"/>
              <a:defRPr/>
            </a:lvl4pPr>
            <a:lvl5pPr marL="932688" indent="-182880">
              <a:buClrTx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2273B-6EF6-4A08-B7B7-1E2534C53C02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DA39B-672E-4448-B142-625B86036061}" type="datetime1">
              <a:rPr lang="en-US" smtClean="0"/>
              <a:t>5/25/2015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4276D-CE39-45DC-B36B-17F01DF95B94}" type="datetime1">
              <a:rPr lang="en-US" smtClean="0"/>
              <a:t>5/25/2015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F723-5B8E-4483-94BD-D46AA36C12AE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D08B-B89C-4666-978E-B384ED77016E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57200" y="1326994"/>
            <a:ext cx="5396285" cy="5531006"/>
          </a:xfrm>
          <a:prstGeom prst="rect">
            <a:avLst/>
          </a:prstGeom>
        </p:spPr>
        <p:txBody>
          <a:bodyPr/>
          <a:lstStyle>
            <a:lvl1pPr marL="0" indent="0">
              <a:buBlip>
                <a:blip r:embed="rId2"/>
              </a:buBlip>
              <a:defRPr sz="2400"/>
            </a:lvl1pPr>
            <a:lvl2pPr marL="420623" indent="-219455">
              <a:buChar char="◦"/>
              <a:defRPr sz="2400"/>
            </a:lvl2pPr>
            <a:lvl3pPr marL="658367" indent="-274319">
              <a:buChar char="◦"/>
              <a:defRPr sz="2400"/>
            </a:lvl3pPr>
            <a:lvl4pPr marL="841248" indent="-274320">
              <a:buChar char="◦"/>
              <a:defRPr sz="2400"/>
            </a:lvl4pPr>
            <a:lvl5pPr marL="1024127" indent="-274319">
              <a:buChar char="◦"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50">
                <a:solidFill>
                  <a:srgbClr val="5A6065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9628929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902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C7A0EE0C-0876-48D8-921A-632856C008EF}" type="datetime1">
              <a:rPr lang="en-US" smtClean="0"/>
              <a:t>5/25/2015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accent4"/>
                </a:solidFill>
                <a:latin typeface="+mn-lt"/>
              </a:defRPr>
            </a:lvl1pPr>
          </a:lstStyle>
          <a:p>
            <a:pPr algn="r"/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4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3" cy="533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3" b="22312"/>
          <a:stretch/>
        </p:blipFill>
        <p:spPr bwMode="auto">
          <a:xfrm>
            <a:off x="-9829" y="0"/>
            <a:ext cx="122018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7"/>
          <p:cNvSpPr txBox="1"/>
          <p:nvPr/>
        </p:nvSpPr>
        <p:spPr>
          <a:xfrm>
            <a:off x="10718800" y="135965"/>
            <a:ext cx="1473200" cy="736600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9829" y="750631"/>
            <a:ext cx="9202990" cy="885524"/>
          </a:xfrm>
          <a:prstGeom prst="rect">
            <a:avLst/>
          </a:prstGeom>
          <a:solidFill>
            <a:srgbClr val="FFFFFF">
              <a:alpha val="80000"/>
            </a:srgbClr>
          </a:solidFill>
          <a:ln w="6350">
            <a:solidFill>
              <a:schemeClr val="tx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 sz="32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Graph Mining with Spark</a:t>
            </a:r>
            <a: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U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5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r>
              <a:rPr lang="en-US" sz="1500" dirty="0" smtClean="0"/>
              <a:t>Distributed Big Data Analytics Seminar – Tim </a:t>
            </a:r>
            <a:r>
              <a:rPr lang="en-US" sz="1500" dirty="0" err="1" smtClean="0"/>
              <a:t>Draeger</a:t>
            </a:r>
            <a:r>
              <a:rPr lang="en-US" sz="1500" dirty="0" smtClean="0"/>
              <a:t>, </a:t>
            </a:r>
            <a:r>
              <a:rPr lang="en-US" sz="1500" dirty="0" err="1" smtClean="0"/>
              <a:t>Ricarda</a:t>
            </a:r>
            <a:r>
              <a:rPr lang="en-US" sz="1500" dirty="0" smtClean="0"/>
              <a:t> </a:t>
            </a:r>
            <a:r>
              <a:rPr lang="en-US" sz="1500" dirty="0" err="1" smtClean="0"/>
              <a:t>Schüler</a:t>
            </a:r>
            <a:endParaRPr lang="de-DE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77480" y="217066"/>
            <a:ext cx="1104122" cy="5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19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Splitting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k-</a:t>
            </a:r>
            <a:r>
              <a:rPr lang="de-DE" sz="2600" b="1" dirty="0" err="1" smtClean="0"/>
              <a:t>Truss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Definition</a:t>
            </a:r>
            <a:r>
              <a:rPr lang="de-DE" dirty="0" smtClean="0"/>
              <a:t>: a maximal </a:t>
            </a:r>
            <a:r>
              <a:rPr lang="de-DE" dirty="0" err="1" smtClean="0"/>
              <a:t>subgraph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edge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at least k-2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Every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contained</a:t>
            </a:r>
            <a:r>
              <a:rPr lang="de-DE" dirty="0" smtClean="0"/>
              <a:t> in a k-</a:t>
            </a:r>
            <a:r>
              <a:rPr lang="de-DE" dirty="0" err="1" smtClean="0"/>
              <a:t>truss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Calculating</a:t>
            </a:r>
            <a:r>
              <a:rPr lang="de-DE" dirty="0" smtClean="0"/>
              <a:t> 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lot</a:t>
            </a:r>
            <a:r>
              <a:rPr lang="de-DE" dirty="0" smtClean="0"/>
              <a:t> </a:t>
            </a:r>
            <a:r>
              <a:rPr lang="de-DE" dirty="0" err="1" smtClean="0"/>
              <a:t>faster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</a:t>
            </a:r>
            <a:r>
              <a:rPr lang="de-DE" dirty="0" err="1" smtClean="0"/>
              <a:t>especially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distributed</a:t>
            </a:r>
            <a:r>
              <a:rPr lang="de-DE" dirty="0" smtClean="0"/>
              <a:t> </a:t>
            </a:r>
            <a:r>
              <a:rPr lang="de-DE" dirty="0" err="1" smtClean="0"/>
              <a:t>systems</a:t>
            </a:r>
            <a:r>
              <a:rPr lang="de-DE" dirty="0" smtClean="0"/>
              <a:t>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uses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trusses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split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graph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as</a:t>
            </a:r>
            <a:r>
              <a:rPr lang="de-DE" dirty="0" smtClean="0">
                <a:sym typeface="Wingdings" panose="05000000000000000000" pitchFamily="2" charset="2"/>
              </a:rPr>
              <a:t> an </a:t>
            </a:r>
            <a:r>
              <a:rPr lang="de-DE" dirty="0" err="1" smtClean="0">
                <a:sym typeface="Wingdings" panose="05000000000000000000" pitchFamily="2" charset="2"/>
              </a:rPr>
              <a:t>upper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limit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/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 smtClean="0">
                <a:sym typeface="Wingdings" panose="05000000000000000000" pitchFamily="2" charset="2"/>
              </a:rPr>
              <a:t>  </a:t>
            </a:r>
            <a:r>
              <a:rPr lang="de-DE" dirty="0" err="1" smtClean="0">
                <a:sym typeface="Wingdings" panose="05000000000000000000" pitchFamily="2" charset="2"/>
              </a:rPr>
              <a:t>clique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size</a:t>
            </a:r>
            <a:endParaRPr lang="de-DE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b="1" dirty="0" err="1" smtClean="0"/>
              <a:t>How</a:t>
            </a:r>
            <a:r>
              <a:rPr lang="de-DE" b="1" dirty="0" smtClean="0"/>
              <a:t>?</a:t>
            </a:r>
            <a:endParaRPr lang="de-DE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all </a:t>
            </a:r>
            <a:r>
              <a:rPr lang="de-DE" dirty="0" err="1" smtClean="0"/>
              <a:t>triangles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Recursively</a:t>
            </a:r>
            <a:r>
              <a:rPr lang="de-DE" dirty="0" smtClean="0"/>
              <a:t> </a:t>
            </a:r>
            <a:r>
              <a:rPr lang="de-DE" dirty="0" err="1" smtClean="0"/>
              <a:t>remove</a:t>
            </a:r>
            <a:r>
              <a:rPr lang="de-DE" dirty="0" smtClean="0"/>
              <a:t> all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&lt;k </a:t>
            </a:r>
            <a:r>
              <a:rPr lang="de-DE" dirty="0" err="1" smtClean="0"/>
              <a:t>triangles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Return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still </a:t>
            </a:r>
            <a:r>
              <a:rPr lang="de-DE" dirty="0" err="1" smtClean="0"/>
              <a:t>connected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2007-7688-475A-AC74-4A179C7514DD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989338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lipse 63"/>
          <p:cNvSpPr/>
          <p:nvPr/>
        </p:nvSpPr>
        <p:spPr>
          <a:xfrm>
            <a:off x="10689192" y="282818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lipse 64"/>
          <p:cNvSpPr/>
          <p:nvPr/>
        </p:nvSpPr>
        <p:spPr>
          <a:xfrm>
            <a:off x="989338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lipse 65"/>
          <p:cNvSpPr/>
          <p:nvPr/>
        </p:nvSpPr>
        <p:spPr>
          <a:xfrm>
            <a:off x="10689192" y="20865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lipse 68"/>
          <p:cNvSpPr/>
          <p:nvPr/>
        </p:nvSpPr>
        <p:spPr>
          <a:xfrm>
            <a:off x="10291287" y="13466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Gerader Verbinder 70"/>
          <p:cNvCxnSpPr>
            <a:stCxn id="65" idx="0"/>
            <a:endCxn id="69" idx="3"/>
          </p:cNvCxnSpPr>
          <p:nvPr/>
        </p:nvCxnSpPr>
        <p:spPr>
          <a:xfrm flipV="1">
            <a:off x="9983029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r Verbinder 72"/>
          <p:cNvCxnSpPr>
            <a:stCxn id="66" idx="0"/>
            <a:endCxn id="69" idx="5"/>
          </p:cNvCxnSpPr>
          <p:nvPr/>
        </p:nvCxnSpPr>
        <p:spPr>
          <a:xfrm flipH="1" flipV="1">
            <a:off x="10444324" y="1499713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r Verbinder 74"/>
          <p:cNvCxnSpPr>
            <a:stCxn id="65" idx="6"/>
            <a:endCxn id="66" idx="2"/>
          </p:cNvCxnSpPr>
          <p:nvPr/>
        </p:nvCxnSpPr>
        <p:spPr>
          <a:xfrm>
            <a:off x="10072676" y="217615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/>
          <p:cNvCxnSpPr>
            <a:stCxn id="65" idx="4"/>
            <a:endCxn id="33" idx="0"/>
          </p:cNvCxnSpPr>
          <p:nvPr/>
        </p:nvCxnSpPr>
        <p:spPr>
          <a:xfrm>
            <a:off x="998302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/>
          <p:cNvCxnSpPr>
            <a:stCxn id="66" idx="4"/>
            <a:endCxn id="64" idx="0"/>
          </p:cNvCxnSpPr>
          <p:nvPr/>
        </p:nvCxnSpPr>
        <p:spPr>
          <a:xfrm>
            <a:off x="10778839" y="2265799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/>
          <p:cNvCxnSpPr>
            <a:stCxn id="33" idx="6"/>
            <a:endCxn id="64" idx="2"/>
          </p:cNvCxnSpPr>
          <p:nvPr/>
        </p:nvCxnSpPr>
        <p:spPr>
          <a:xfrm>
            <a:off x="10072676" y="2917832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33" idx="7"/>
            <a:endCxn id="66" idx="3"/>
          </p:cNvCxnSpPr>
          <p:nvPr/>
        </p:nvCxnSpPr>
        <p:spPr>
          <a:xfrm flipV="1">
            <a:off x="10046419" y="2239542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989338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Ellipse 88"/>
          <p:cNvSpPr/>
          <p:nvPr/>
        </p:nvSpPr>
        <p:spPr>
          <a:xfrm>
            <a:off x="10689192" y="514927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llipse 89"/>
          <p:cNvSpPr/>
          <p:nvPr/>
        </p:nvSpPr>
        <p:spPr>
          <a:xfrm>
            <a:off x="989338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lipse 90"/>
          <p:cNvSpPr/>
          <p:nvPr/>
        </p:nvSpPr>
        <p:spPr>
          <a:xfrm>
            <a:off x="10689192" y="4407591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lipse 91"/>
          <p:cNvSpPr/>
          <p:nvPr/>
        </p:nvSpPr>
        <p:spPr>
          <a:xfrm>
            <a:off x="10291287" y="3667762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Gerader Verbinder 92"/>
          <p:cNvCxnSpPr>
            <a:stCxn id="90" idx="0"/>
            <a:endCxn id="92" idx="3"/>
          </p:cNvCxnSpPr>
          <p:nvPr/>
        </p:nvCxnSpPr>
        <p:spPr>
          <a:xfrm flipV="1">
            <a:off x="9983029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91" idx="0"/>
            <a:endCxn id="92" idx="5"/>
          </p:cNvCxnSpPr>
          <p:nvPr/>
        </p:nvCxnSpPr>
        <p:spPr>
          <a:xfrm flipH="1" flipV="1">
            <a:off x="10444324" y="3820799"/>
            <a:ext cx="334515" cy="586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r Verbinder 94"/>
          <p:cNvCxnSpPr>
            <a:stCxn id="90" idx="6"/>
            <a:endCxn id="91" idx="2"/>
          </p:cNvCxnSpPr>
          <p:nvPr/>
        </p:nvCxnSpPr>
        <p:spPr>
          <a:xfrm>
            <a:off x="10072676" y="449723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r Verbinder 95"/>
          <p:cNvCxnSpPr>
            <a:stCxn id="90" idx="4"/>
            <a:endCxn id="88" idx="0"/>
          </p:cNvCxnSpPr>
          <p:nvPr/>
        </p:nvCxnSpPr>
        <p:spPr>
          <a:xfrm>
            <a:off x="998302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/>
          <p:cNvCxnSpPr>
            <a:stCxn id="91" idx="4"/>
            <a:endCxn id="89" idx="0"/>
          </p:cNvCxnSpPr>
          <p:nvPr/>
        </p:nvCxnSpPr>
        <p:spPr>
          <a:xfrm>
            <a:off x="10778839" y="4586885"/>
            <a:ext cx="0" cy="5623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r Verbinder 97"/>
          <p:cNvCxnSpPr>
            <a:stCxn id="88" idx="6"/>
            <a:endCxn id="89" idx="2"/>
          </p:cNvCxnSpPr>
          <p:nvPr/>
        </p:nvCxnSpPr>
        <p:spPr>
          <a:xfrm>
            <a:off x="10072676" y="5238918"/>
            <a:ext cx="6165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r Verbinder 98"/>
          <p:cNvCxnSpPr>
            <a:stCxn id="90" idx="5"/>
            <a:endCxn id="89" idx="1"/>
          </p:cNvCxnSpPr>
          <p:nvPr/>
        </p:nvCxnSpPr>
        <p:spPr>
          <a:xfrm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/>
          <p:cNvCxnSpPr>
            <a:stCxn id="88" idx="7"/>
            <a:endCxn id="91" idx="3"/>
          </p:cNvCxnSpPr>
          <p:nvPr/>
        </p:nvCxnSpPr>
        <p:spPr>
          <a:xfrm flipV="1">
            <a:off x="10046419" y="4560628"/>
            <a:ext cx="669030" cy="614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/>
          <p:cNvCxnSpPr>
            <a:stCxn id="92" idx="4"/>
            <a:endCxn id="88" idx="7"/>
          </p:cNvCxnSpPr>
          <p:nvPr/>
        </p:nvCxnSpPr>
        <p:spPr>
          <a:xfrm flipH="1">
            <a:off x="10046419" y="3847056"/>
            <a:ext cx="334515" cy="13284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feld 120"/>
          <p:cNvSpPr txBox="1"/>
          <p:nvPr/>
        </p:nvSpPr>
        <p:spPr>
          <a:xfrm>
            <a:off x="9856465" y="3007300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3-truss</a:t>
            </a:r>
            <a:endParaRPr lang="en-US" sz="2000" dirty="0" smtClean="0"/>
          </a:p>
        </p:txBody>
      </p:sp>
      <p:sp>
        <p:nvSpPr>
          <p:cNvPr id="122" name="Textfeld 121"/>
          <p:cNvSpPr txBox="1"/>
          <p:nvPr/>
        </p:nvSpPr>
        <p:spPr>
          <a:xfrm>
            <a:off x="9856465" y="5323664"/>
            <a:ext cx="1048938" cy="3937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algn="ctr"/>
            <a:r>
              <a:rPr lang="de-DE" sz="2000" dirty="0" smtClean="0"/>
              <a:t>a 4-truss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6908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smtClean="0"/>
              <a:t>Create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 </a:t>
            </a:r>
            <a:r>
              <a:rPr lang="de-DE" dirty="0" err="1" smtClean="0"/>
              <a:t>starting</a:t>
            </a:r>
            <a:r>
              <a:rPr lang="de-DE" dirty="0" smtClean="0"/>
              <a:t> value </a:t>
            </a:r>
            <a:r>
              <a:rPr lang="de-DE" dirty="0" err="1" smtClean="0"/>
              <a:t>for</a:t>
            </a:r>
            <a:r>
              <a:rPr lang="de-DE" dirty="0" smtClean="0"/>
              <a:t> 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Find all </a:t>
            </a:r>
            <a:r>
              <a:rPr lang="de-DE" dirty="0" smtClean="0"/>
              <a:t>k-</a:t>
            </a:r>
            <a:r>
              <a:rPr lang="de-DE" dirty="0" err="1" smtClean="0"/>
              <a:t>trusses</a:t>
            </a:r>
            <a:r>
              <a:rPr lang="de-DE" dirty="0" smtClean="0"/>
              <a:t> </a:t>
            </a:r>
            <a:r>
              <a:rPr lang="de-DE" i="1" dirty="0" smtClean="0"/>
              <a:t>after [Cohen]</a:t>
            </a:r>
            <a:endParaRPr lang="de-DE" i="1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Find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largest</a:t>
            </a:r>
            <a:r>
              <a:rPr lang="de-DE" dirty="0" smtClean="0"/>
              <a:t> </a:t>
            </a:r>
            <a:r>
              <a:rPr lang="de-DE" dirty="0" err="1" smtClean="0"/>
              <a:t>cliques</a:t>
            </a:r>
            <a:r>
              <a:rPr lang="de-DE" dirty="0" smtClean="0"/>
              <a:t> </a:t>
            </a:r>
            <a:r>
              <a:rPr lang="de-DE" dirty="0" smtClean="0"/>
              <a:t>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truss</a:t>
            </a:r>
            <a:r>
              <a:rPr lang="de-DE" dirty="0" smtClean="0"/>
              <a:t> </a:t>
            </a:r>
            <a:r>
              <a:rPr lang="de-DE" i="1" dirty="0" smtClean="0"/>
              <a:t>after [</a:t>
            </a:r>
            <a:r>
              <a:rPr lang="de-DE" i="1" dirty="0" err="1" smtClean="0"/>
              <a:t>Bron</a:t>
            </a:r>
            <a:r>
              <a:rPr lang="de-DE" i="1" dirty="0" smtClean="0"/>
              <a:t>, </a:t>
            </a:r>
            <a:r>
              <a:rPr lang="de-DE" i="1" dirty="0" err="1" smtClean="0"/>
              <a:t>Kerbosh</a:t>
            </a:r>
            <a:r>
              <a:rPr lang="de-DE" i="1" dirty="0"/>
              <a:t>]</a:t>
            </a:r>
            <a:endParaRPr lang="de-DE" i="1" dirty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   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 &gt; </a:t>
            </a:r>
            <a:r>
              <a:rPr lang="de-DE" dirty="0" err="1" smtClean="0"/>
              <a:t>old</a:t>
            </a:r>
            <a:r>
              <a:rPr lang="de-DE" dirty="0" smtClean="0"/>
              <a:t>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max </a:t>
            </a:r>
            <a:r>
              <a:rPr lang="de-DE" dirty="0" err="1" smtClean="0"/>
              <a:t>cliques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Reduce</a:t>
            </a:r>
            <a:r>
              <a:rPr lang="de-DE" dirty="0" smtClean="0"/>
              <a:t> k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3.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Abort </a:t>
            </a:r>
            <a:r>
              <a:rPr lang="de-DE" dirty="0" err="1" smtClean="0"/>
              <a:t>if</a:t>
            </a:r>
            <a:r>
              <a:rPr lang="de-DE" dirty="0" smtClean="0"/>
              <a:t> k &lt; max </a:t>
            </a:r>
            <a:r>
              <a:rPr lang="de-DE" dirty="0" err="1" smtClean="0"/>
              <a:t>clique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5DD00-AEC2-4F9D-BFCB-D7BEDDFE9C32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Image on title </a:t>
            </a:r>
            <a:r>
              <a:rPr lang="de-DE" dirty="0" err="1" smtClean="0"/>
              <a:t>slide</a:t>
            </a:r>
            <a:r>
              <a:rPr lang="de-DE" dirty="0" smtClean="0"/>
              <a:t>: </a:t>
            </a:r>
            <a:r>
              <a:rPr lang="de-DE" dirty="0"/>
              <a:t>http://polkadotimpressions.com/2013/01/18/facebook-graph-search-3</a:t>
            </a:r>
            <a:r>
              <a:rPr lang="de-DE" dirty="0" smtClean="0"/>
              <a:t>/</a:t>
            </a:r>
          </a:p>
          <a:p>
            <a:r>
              <a:rPr lang="de-DE" dirty="0" smtClean="0"/>
              <a:t>[</a:t>
            </a:r>
            <a:r>
              <a:rPr lang="de-DE" dirty="0" err="1" smtClean="0"/>
              <a:t>Bron</a:t>
            </a:r>
            <a:r>
              <a:rPr lang="de-DE" dirty="0" smtClean="0"/>
              <a:t>, </a:t>
            </a:r>
            <a:r>
              <a:rPr lang="de-DE" dirty="0" err="1" smtClean="0"/>
              <a:t>Kerbosh</a:t>
            </a:r>
            <a:r>
              <a:rPr lang="de-DE" dirty="0" smtClean="0"/>
              <a:t>]: </a:t>
            </a:r>
            <a:r>
              <a:rPr lang="en-US" dirty="0" err="1"/>
              <a:t>Bron</a:t>
            </a:r>
            <a:r>
              <a:rPr lang="en-US" dirty="0"/>
              <a:t>, </a:t>
            </a:r>
            <a:r>
              <a:rPr lang="en-US" dirty="0" err="1"/>
              <a:t>Coen</a:t>
            </a:r>
            <a:r>
              <a:rPr lang="en-US" dirty="0"/>
              <a:t>, and </a:t>
            </a:r>
            <a:r>
              <a:rPr lang="en-US" dirty="0" err="1"/>
              <a:t>Joep</a:t>
            </a:r>
            <a:r>
              <a:rPr lang="en-US" dirty="0"/>
              <a:t> </a:t>
            </a:r>
            <a:r>
              <a:rPr lang="en-US" dirty="0" err="1"/>
              <a:t>Kerbosch</a:t>
            </a:r>
            <a:r>
              <a:rPr lang="en-US" dirty="0"/>
              <a:t>. </a:t>
            </a:r>
            <a:r>
              <a:rPr lang="en-US" dirty="0" smtClean="0"/>
              <a:t>'Algorithm </a:t>
            </a:r>
            <a:r>
              <a:rPr lang="en-US" dirty="0"/>
              <a:t>457: finding all cliques of an undirected graph</a:t>
            </a:r>
            <a:r>
              <a:rPr lang="en-US" dirty="0" smtClean="0"/>
              <a:t>.' </a:t>
            </a:r>
            <a:r>
              <a:rPr lang="en-US" i="1" dirty="0"/>
              <a:t>Communications of the ACM</a:t>
            </a:r>
            <a:r>
              <a:rPr lang="en-US" dirty="0"/>
              <a:t> 16, no. 9 (1973): 575-577</a:t>
            </a:r>
            <a:r>
              <a:rPr lang="en-US" dirty="0" smtClean="0"/>
              <a:t>.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/>
              <a:t>Cohen]: </a:t>
            </a:r>
            <a:r>
              <a:rPr lang="en-US" dirty="0"/>
              <a:t>Jonathan Cohen, 'Graph Twiddling in a </a:t>
            </a:r>
            <a:r>
              <a:rPr lang="en-US" dirty="0" err="1"/>
              <a:t>MapReduce</a:t>
            </a:r>
            <a:r>
              <a:rPr lang="en-US" dirty="0"/>
              <a:t> World'. in </a:t>
            </a:r>
            <a:r>
              <a:rPr lang="en-US" i="1" dirty="0"/>
              <a:t>Computing in Science and Engineering </a:t>
            </a:r>
            <a:r>
              <a:rPr lang="en-US" dirty="0"/>
              <a:t>11(4): 29-41 (2009</a:t>
            </a:r>
            <a:r>
              <a:rPr lang="en-US" dirty="0" smtClean="0"/>
              <a:t>)</a:t>
            </a:r>
            <a:endParaRPr lang="de-DE" dirty="0" smtClean="0"/>
          </a:p>
          <a:p>
            <a:r>
              <a:rPr lang="de-DE" dirty="0" smtClean="0"/>
              <a:t>[</a:t>
            </a:r>
            <a:r>
              <a:rPr lang="de-DE" dirty="0" err="1" smtClean="0"/>
              <a:t>Xiang</a:t>
            </a:r>
            <a:r>
              <a:rPr lang="de-DE" dirty="0" smtClean="0"/>
              <a:t> et al]: </a:t>
            </a:r>
            <a:r>
              <a:rPr lang="en-US" dirty="0"/>
              <a:t>Xiang, J, </a:t>
            </a:r>
            <a:r>
              <a:rPr lang="en-US" dirty="0" err="1"/>
              <a:t>Guo</a:t>
            </a:r>
            <a:r>
              <a:rPr lang="en-US" dirty="0"/>
              <a:t>, C &amp; </a:t>
            </a:r>
            <a:r>
              <a:rPr lang="en-US" dirty="0" err="1"/>
              <a:t>Aboulnaga</a:t>
            </a:r>
            <a:r>
              <a:rPr lang="en-US" dirty="0"/>
              <a:t>, A 2013, 'Scalable maximum clique computation using </a:t>
            </a:r>
            <a:r>
              <a:rPr lang="en-US" dirty="0" err="1"/>
              <a:t>MapReduce</a:t>
            </a:r>
            <a:r>
              <a:rPr lang="en-US" dirty="0"/>
              <a:t>'. in </a:t>
            </a:r>
            <a:r>
              <a:rPr lang="en-US" i="1" dirty="0"/>
              <a:t>Proceedings - International Conference on Data Engineering.</a:t>
            </a:r>
            <a:r>
              <a:rPr lang="en-US" dirty="0"/>
              <a:t>, 6544815, pp. 74-85, 29th International Conference on Data Engineering, ICDE </a:t>
            </a:r>
            <a:r>
              <a:rPr lang="en-US" dirty="0" smtClean="0"/>
              <a:t>2013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8C95-CA3F-4FD2-B0A0-96F13C722451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3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http://polkadotimpressions.com/wp-content/uploads/2013/01/Facebook-Graph-Search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" t="34957" r="581" b="35542"/>
          <a:stretch/>
        </p:blipFill>
        <p:spPr bwMode="auto">
          <a:xfrm>
            <a:off x="412377" y="1695263"/>
            <a:ext cx="11367246" cy="353568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Graph Mining with Spark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Tim </a:t>
            </a:r>
            <a:r>
              <a:rPr lang="en-GB" sz="2400" dirty="0" err="1" smtClean="0"/>
              <a:t>Draeger</a:t>
            </a:r>
            <a:r>
              <a:rPr lang="en-GB" sz="2400" dirty="0" smtClean="0"/>
              <a:t>, </a:t>
            </a:r>
            <a:r>
              <a:rPr lang="en-GB" sz="2400" dirty="0" err="1" smtClean="0"/>
              <a:t>Ricarda</a:t>
            </a:r>
            <a:r>
              <a:rPr lang="en-GB" sz="2400" dirty="0" smtClean="0"/>
              <a:t> </a:t>
            </a:r>
            <a:r>
              <a:rPr lang="en-GB" sz="2400" dirty="0" err="1" smtClean="0"/>
              <a:t>Schüler</a:t>
            </a:r>
            <a:endParaRPr lang="en-GB" sz="2400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lvl="0"/>
            <a:r>
              <a:rPr lang="en-US" dirty="0"/>
              <a:t>Distributed Big Data Analytics </a:t>
            </a:r>
            <a:r>
              <a:rPr lang="en-US" dirty="0" smtClean="0"/>
              <a:t>Seminar </a:t>
            </a:r>
            <a:r>
              <a:rPr lang="de-DE" dirty="0" smtClean="0"/>
              <a:t>– Hasso-Plattner-Institute </a:t>
            </a:r>
            <a:r>
              <a:rPr lang="de-DE" dirty="0"/>
              <a:t>– </a:t>
            </a:r>
            <a:r>
              <a:rPr lang="de-DE" dirty="0" smtClean="0"/>
              <a:t>June 1st 2015</a:t>
            </a:r>
            <a:endParaRPr lang="de-DE" dirty="0"/>
          </a:p>
        </p:txBody>
      </p:sp>
      <p:sp>
        <p:nvSpPr>
          <p:cNvPr id="8" name="Content Placeholder 7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 smtClean="0"/>
              <a:t>An approach to solve the maximum clique problem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84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Definition: Subset of a graph's vertices, </a:t>
            </a:r>
            <a:r>
              <a:rPr lang="en-US" dirty="0" smtClean="0"/>
              <a:t>in which </a:t>
            </a:r>
            <a:r>
              <a:rPr lang="en-US" dirty="0"/>
              <a:t>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Maximum Clique: the graph's clique with the most </a:t>
            </a:r>
            <a:r>
              <a:rPr lang="en-US" dirty="0" smtClean="0"/>
              <a:t>vertices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FC1B-55F6-40D5-B629-C91F7472D887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8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</a:t>
            </a:r>
            <a:r>
              <a:rPr lang="en-US" dirty="0" smtClean="0"/>
              <a:t>vertices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DF1C-C1F4-488E-BA85-615DF960ABC1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6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erader Verbinder 25"/>
          <p:cNvCxnSpPr>
            <a:stCxn id="21" idx="4"/>
            <a:endCxn id="9" idx="0"/>
          </p:cNvCxnSpPr>
          <p:nvPr/>
        </p:nvCxnSpPr>
        <p:spPr>
          <a:xfrm>
            <a:off x="10243986" y="2722999"/>
            <a:ext cx="0" cy="36330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stCxn id="13" idx="7"/>
            <a:endCxn id="22" idx="3"/>
          </p:cNvCxnSpPr>
          <p:nvPr/>
        </p:nvCxnSpPr>
        <p:spPr>
          <a:xfrm flipV="1">
            <a:off x="10784867" y="2696742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>
            <a:stCxn id="22" idx="2"/>
            <a:endCxn id="21" idx="6"/>
          </p:cNvCxnSpPr>
          <p:nvPr/>
        </p:nvCxnSpPr>
        <p:spPr>
          <a:xfrm flipH="1">
            <a:off x="10333633" y="2633352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14" idx="1"/>
            <a:endCxn id="11" idx="5"/>
          </p:cNvCxnSpPr>
          <p:nvPr/>
        </p:nvCxnSpPr>
        <p:spPr>
          <a:xfrm flipH="1" flipV="1">
            <a:off x="10307376" y="3781944"/>
            <a:ext cx="350711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/>
          <p:cNvCxnSpPr>
            <a:stCxn id="10" idx="5"/>
            <a:endCxn id="12" idx="1"/>
          </p:cNvCxnSpPr>
          <p:nvPr/>
        </p:nvCxnSpPr>
        <p:spPr>
          <a:xfrm>
            <a:off x="9778458" y="378194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>
            <a:stCxn id="12" idx="3"/>
            <a:endCxn id="16" idx="7"/>
          </p:cNvCxnSpPr>
          <p:nvPr/>
        </p:nvCxnSpPr>
        <p:spPr>
          <a:xfrm flipH="1">
            <a:off x="9778458" y="432011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r Verbinder 56"/>
          <p:cNvCxnSpPr>
            <a:stCxn id="16" idx="6"/>
            <a:endCxn id="15" idx="2"/>
          </p:cNvCxnSpPr>
          <p:nvPr/>
        </p:nvCxnSpPr>
        <p:spPr>
          <a:xfrm>
            <a:off x="9804715" y="4794894"/>
            <a:ext cx="349624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58"/>
          <p:cNvCxnSpPr>
            <a:stCxn id="10" idx="4"/>
            <a:endCxn id="16" idx="0"/>
          </p:cNvCxnSpPr>
          <p:nvPr/>
        </p:nvCxnSpPr>
        <p:spPr>
          <a:xfrm>
            <a:off x="9715068" y="3808201"/>
            <a:ext cx="0" cy="89704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/>
          <p:cNvCxnSpPr>
            <a:stCxn id="12" idx="0"/>
            <a:endCxn id="11" idx="4"/>
          </p:cNvCxnSpPr>
          <p:nvPr/>
        </p:nvCxnSpPr>
        <p:spPr>
          <a:xfrm flipV="1">
            <a:off x="10243986" y="3808201"/>
            <a:ext cx="0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/>
          <p:cNvCxnSpPr>
            <a:stCxn id="18" idx="2"/>
            <a:endCxn id="15" idx="6"/>
          </p:cNvCxnSpPr>
          <p:nvPr/>
        </p:nvCxnSpPr>
        <p:spPr>
          <a:xfrm flipH="1">
            <a:off x="10333633" y="4794894"/>
            <a:ext cx="77568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/>
          <p:cNvCxnSpPr>
            <a:stCxn id="19" idx="1"/>
            <a:endCxn id="15" idx="5"/>
          </p:cNvCxnSpPr>
          <p:nvPr/>
        </p:nvCxnSpPr>
        <p:spPr>
          <a:xfrm flipH="1" flipV="1">
            <a:off x="10307376" y="4858284"/>
            <a:ext cx="832685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/>
          <p:cNvCxnSpPr>
            <a:stCxn id="20" idx="1"/>
            <a:endCxn id="16" idx="5"/>
          </p:cNvCxnSpPr>
          <p:nvPr/>
        </p:nvCxnSpPr>
        <p:spPr>
          <a:xfrm flipH="1" flipV="1">
            <a:off x="9778458" y="4858284"/>
            <a:ext cx="402138" cy="41139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>
            <a:stCxn id="19" idx="0"/>
            <a:endCxn id="18" idx="4"/>
          </p:cNvCxnSpPr>
          <p:nvPr/>
        </p:nvCxnSpPr>
        <p:spPr>
          <a:xfrm flipH="1" flipV="1">
            <a:off x="11198968" y="4884541"/>
            <a:ext cx="4483" cy="35887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9" idx="5"/>
            <a:endCxn id="14" idx="0"/>
          </p:cNvCxnSpPr>
          <p:nvPr/>
        </p:nvCxnSpPr>
        <p:spPr>
          <a:xfrm>
            <a:off x="10307376" y="3239343"/>
            <a:ext cx="414101" cy="927734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/>
          <p:cNvCxnSpPr>
            <a:stCxn id="11" idx="7"/>
            <a:endCxn id="13" idx="3"/>
          </p:cNvCxnSpPr>
          <p:nvPr/>
        </p:nvCxnSpPr>
        <p:spPr>
          <a:xfrm flipV="1">
            <a:off x="10307376" y="3239343"/>
            <a:ext cx="350711" cy="41582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maximum Clique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smtClean="0"/>
              <a:t>Clique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Definition: Subset of a graph's vertices, in which every two distinct vertices are adjacent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Alternatively: fully interconnected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Maximum Clique: the graph's clique with the most vertices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Use cases: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Media </a:t>
            </a:r>
            <a:r>
              <a:rPr lang="de-DE" dirty="0" err="1" smtClean="0"/>
              <a:t>graphs</a:t>
            </a:r>
            <a:r>
              <a:rPr lang="de-DE" dirty="0" smtClean="0"/>
              <a:t>: </a:t>
            </a:r>
            <a:r>
              <a:rPr lang="de-DE" dirty="0" err="1" smtClean="0"/>
              <a:t>groups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/</a:t>
            </a:r>
            <a:r>
              <a:rPr lang="de-DE" dirty="0" err="1" smtClean="0"/>
              <a:t>family</a:t>
            </a:r>
            <a:r>
              <a:rPr lang="de-DE" dirty="0" smtClean="0"/>
              <a:t>/</a:t>
            </a:r>
            <a:r>
              <a:rPr lang="de-DE" dirty="0" err="1" smtClean="0"/>
              <a:t>co-workers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Website </a:t>
            </a:r>
            <a:r>
              <a:rPr lang="en-US" dirty="0" err="1" smtClean="0"/>
              <a:t>interliking</a:t>
            </a:r>
            <a:r>
              <a:rPr lang="en-US" dirty="0" smtClean="0"/>
              <a:t>, coding theory, matching biochemical </a:t>
            </a:r>
            <a:r>
              <a:rPr lang="en-US" dirty="0" smtClean="0"/>
              <a:t>molecules</a:t>
            </a:r>
            <a:br>
              <a:rPr lang="en-US" dirty="0" smtClean="0"/>
            </a:br>
            <a:r>
              <a:rPr lang="en-US" dirty="0" smtClean="0"/>
              <a:t>[Xiang et al]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F60-64F0-496A-8AB4-9EFA614CDDBD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625421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10154339" y="3086306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9625421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154339" y="3628907"/>
            <a:ext cx="179294" cy="1792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lipse 11"/>
          <p:cNvSpPr/>
          <p:nvPr/>
        </p:nvSpPr>
        <p:spPr>
          <a:xfrm>
            <a:off x="10154339" y="416707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lipse 12"/>
          <p:cNvSpPr/>
          <p:nvPr/>
        </p:nvSpPr>
        <p:spPr>
          <a:xfrm>
            <a:off x="10631830" y="308630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lipse 13"/>
          <p:cNvSpPr/>
          <p:nvPr/>
        </p:nvSpPr>
        <p:spPr>
          <a:xfrm>
            <a:off x="10631830" y="416707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Ellipse 14"/>
          <p:cNvSpPr/>
          <p:nvPr/>
        </p:nvSpPr>
        <p:spPr>
          <a:xfrm>
            <a:off x="10154339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Ellipse 15"/>
          <p:cNvSpPr/>
          <p:nvPr/>
        </p:nvSpPr>
        <p:spPr>
          <a:xfrm>
            <a:off x="9625421" y="470524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11109320" y="362890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11109321" y="470524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Ellipse 18"/>
          <p:cNvSpPr/>
          <p:nvPr/>
        </p:nvSpPr>
        <p:spPr>
          <a:xfrm>
            <a:off x="11113804" y="5243417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llipse 19"/>
          <p:cNvSpPr/>
          <p:nvPr/>
        </p:nvSpPr>
        <p:spPr>
          <a:xfrm>
            <a:off x="10154339" y="5243417"/>
            <a:ext cx="179294" cy="179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llipse 20"/>
          <p:cNvSpPr/>
          <p:nvPr/>
        </p:nvSpPr>
        <p:spPr>
          <a:xfrm>
            <a:off x="10154339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llipse 21"/>
          <p:cNvSpPr/>
          <p:nvPr/>
        </p:nvSpPr>
        <p:spPr>
          <a:xfrm>
            <a:off x="11109321" y="2543705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r Verbinder 23"/>
          <p:cNvCxnSpPr>
            <a:stCxn id="8" idx="6"/>
            <a:endCxn id="9" idx="2"/>
          </p:cNvCxnSpPr>
          <p:nvPr/>
        </p:nvCxnSpPr>
        <p:spPr>
          <a:xfrm>
            <a:off x="9804715" y="3175953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>
            <a:stCxn id="9" idx="6"/>
            <a:endCxn id="13" idx="2"/>
          </p:cNvCxnSpPr>
          <p:nvPr/>
        </p:nvCxnSpPr>
        <p:spPr>
          <a:xfrm>
            <a:off x="10333633" y="3175953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9" idx="4"/>
            <a:endCxn id="11" idx="0"/>
          </p:cNvCxnSpPr>
          <p:nvPr/>
        </p:nvCxnSpPr>
        <p:spPr>
          <a:xfrm>
            <a:off x="10243986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stCxn id="8" idx="4"/>
            <a:endCxn id="10" idx="0"/>
          </p:cNvCxnSpPr>
          <p:nvPr/>
        </p:nvCxnSpPr>
        <p:spPr>
          <a:xfrm>
            <a:off x="9715068" y="3265600"/>
            <a:ext cx="0" cy="3633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10" idx="6"/>
            <a:endCxn id="11" idx="2"/>
          </p:cNvCxnSpPr>
          <p:nvPr/>
        </p:nvCxnSpPr>
        <p:spPr>
          <a:xfrm>
            <a:off x="9804715" y="3718554"/>
            <a:ext cx="349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stCxn id="8" idx="5"/>
            <a:endCxn id="11" idx="1"/>
          </p:cNvCxnSpPr>
          <p:nvPr/>
        </p:nvCxnSpPr>
        <p:spPr>
          <a:xfrm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10" idx="7"/>
            <a:endCxn id="9" idx="3"/>
          </p:cNvCxnSpPr>
          <p:nvPr/>
        </p:nvCxnSpPr>
        <p:spPr>
          <a:xfrm flipV="1">
            <a:off x="9778458" y="3239343"/>
            <a:ext cx="402138" cy="4158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12" idx="6"/>
            <a:endCxn id="14" idx="2"/>
          </p:cNvCxnSpPr>
          <p:nvPr/>
        </p:nvCxnSpPr>
        <p:spPr>
          <a:xfrm>
            <a:off x="10333633" y="4256724"/>
            <a:ext cx="298197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>
            <a:stCxn id="17" idx="2"/>
            <a:endCxn id="14" idx="7"/>
          </p:cNvCxnSpPr>
          <p:nvPr/>
        </p:nvCxnSpPr>
        <p:spPr>
          <a:xfrm flipH="1">
            <a:off x="10784867" y="3718554"/>
            <a:ext cx="324453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/>
          <p:cNvCxnSpPr>
            <a:stCxn id="17" idx="3"/>
            <a:endCxn id="20" idx="7"/>
          </p:cNvCxnSpPr>
          <p:nvPr/>
        </p:nvCxnSpPr>
        <p:spPr>
          <a:xfrm flipH="1">
            <a:off x="10307376" y="3781944"/>
            <a:ext cx="828201" cy="1487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/>
          <p:cNvCxnSpPr>
            <a:stCxn id="14" idx="5"/>
            <a:endCxn id="18" idx="1"/>
          </p:cNvCxnSpPr>
          <p:nvPr/>
        </p:nvCxnSpPr>
        <p:spPr>
          <a:xfrm>
            <a:off x="10784867" y="4320114"/>
            <a:ext cx="350711" cy="4113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r Verbinder 84"/>
          <p:cNvCxnSpPr>
            <a:stCxn id="14" idx="3"/>
            <a:endCxn id="20" idx="0"/>
          </p:cNvCxnSpPr>
          <p:nvPr/>
        </p:nvCxnSpPr>
        <p:spPr>
          <a:xfrm flipH="1">
            <a:off x="10243986" y="4320114"/>
            <a:ext cx="414101" cy="9233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/>
          <p:cNvCxnSpPr>
            <a:stCxn id="17" idx="4"/>
            <a:endCxn id="18" idx="0"/>
          </p:cNvCxnSpPr>
          <p:nvPr/>
        </p:nvCxnSpPr>
        <p:spPr>
          <a:xfrm>
            <a:off x="11198967" y="3808201"/>
            <a:ext cx="1" cy="897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r Verbinder 93"/>
          <p:cNvCxnSpPr>
            <a:stCxn id="18" idx="3"/>
            <a:endCxn id="20" idx="6"/>
          </p:cNvCxnSpPr>
          <p:nvPr/>
        </p:nvCxnSpPr>
        <p:spPr>
          <a:xfrm flipH="1">
            <a:off x="10333633" y="4858284"/>
            <a:ext cx="801945" cy="4747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56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smtClean="0"/>
              <a:t>Twitter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Directed graph of anonymous Twitter follower/following data from 2009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~41 million vertices, ~1.6 billion edges, 25.5 GB size on disc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smtClean="0"/>
              <a:t>Wikipedia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Directed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smtClean="0"/>
              <a:t>English Wikipedia </a:t>
            </a:r>
            <a:r>
              <a:rPr lang="de-DE" dirty="0" err="1" smtClean="0"/>
              <a:t>page</a:t>
            </a:r>
            <a:r>
              <a:rPr lang="de-DE" dirty="0" smtClean="0"/>
              <a:t> interlinks </a:t>
            </a:r>
            <a:r>
              <a:rPr lang="de-DE" dirty="0" err="1" smtClean="0"/>
              <a:t>from</a:t>
            </a:r>
            <a:r>
              <a:rPr lang="de-DE" dirty="0" smtClean="0"/>
              <a:t> 2007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~1.9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vertices</a:t>
            </a:r>
            <a:r>
              <a:rPr lang="de-DE" dirty="0" smtClean="0"/>
              <a:t>, ~40 </a:t>
            </a:r>
            <a:r>
              <a:rPr lang="de-DE" dirty="0" err="1" smtClean="0"/>
              <a:t>million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, 1 GB </a:t>
            </a:r>
            <a:r>
              <a:rPr lang="de-DE" dirty="0" err="1" smtClean="0"/>
              <a:t>size</a:t>
            </a:r>
            <a:r>
              <a:rPr lang="de-DE" dirty="0" smtClean="0"/>
              <a:t> on </a:t>
            </a:r>
            <a:r>
              <a:rPr lang="de-DE" dirty="0" err="1" smtClean="0"/>
              <a:t>disc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328B-E8AA-42E6-8282-829FDDBE712E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https://g.twimg.com/Twitter_logo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1106065"/>
            <a:ext cx="1897542" cy="154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vignette3.wikia.nocookie.net/simpsons/images/d/dd/Wikipedia-logo.svg.png/revision/latest?cb=2010061016174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820" y="3164541"/>
            <a:ext cx="1897542" cy="18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cliques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cliques </a:t>
            </a:r>
            <a:r>
              <a:rPr lang="en-US" dirty="0" smtClean="0"/>
              <a:t>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46F3-8F81-40BA-A523-C2A90ED25182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Gerade Verbindung mit Pfeil 12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1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7"/>
            <a:endCxn id="11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1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1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9" idx="6"/>
            <a:endCxn id="11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65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Direction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6905"/>
            <a:ext cx="11161059" cy="5188017"/>
          </a:xfrm>
        </p:spPr>
        <p:txBody>
          <a:bodyPr/>
          <a:lstStyle/>
          <a:p>
            <a:pPr marL="0" indent="0">
              <a:buNone/>
            </a:pPr>
            <a:r>
              <a:rPr lang="de-DE" sz="2600" b="1" dirty="0" err="1" smtClean="0"/>
              <a:t>Two</a:t>
            </a:r>
            <a:r>
              <a:rPr lang="de-DE" sz="2600" b="1" dirty="0" smtClean="0"/>
              <a:t> </a:t>
            </a:r>
            <a:r>
              <a:rPr lang="de-DE" sz="2600" b="1" dirty="0" err="1" smtClean="0"/>
              <a:t>possibilities</a:t>
            </a:r>
            <a:endParaRPr lang="de-DE" sz="26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Any</a:t>
            </a:r>
            <a:r>
              <a:rPr lang="de-DE" b="1" dirty="0" smtClean="0"/>
              <a:t> </a:t>
            </a:r>
            <a:r>
              <a:rPr lang="de-DE" b="1" dirty="0" err="1" smtClean="0"/>
              <a:t>direction</a:t>
            </a:r>
            <a:endParaRPr lang="de-DE" sz="2600" b="1" dirty="0"/>
          </a:p>
          <a:p>
            <a:pPr lvl="1"/>
            <a:r>
              <a:rPr lang="en-US" dirty="0" smtClean="0"/>
              <a:t>Accept cliques where either direction of an edge exists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 smtClean="0"/>
              <a:t>Both</a:t>
            </a:r>
            <a:r>
              <a:rPr lang="de-DE" b="1" dirty="0" smtClean="0"/>
              <a:t> </a:t>
            </a:r>
            <a:r>
              <a:rPr lang="de-DE" b="1" dirty="0" err="1" smtClean="0"/>
              <a:t>directions</a:t>
            </a:r>
            <a:endParaRPr lang="de-DE" sz="2600" b="1" dirty="0"/>
          </a:p>
          <a:p>
            <a:pPr lvl="1"/>
            <a:r>
              <a:rPr lang="en-US" dirty="0"/>
              <a:t>Accept cliques </a:t>
            </a:r>
            <a:r>
              <a:rPr lang="en-US" dirty="0" smtClean="0"/>
              <a:t>only when both directions </a:t>
            </a:r>
            <a:r>
              <a:rPr lang="en-US" dirty="0"/>
              <a:t>of an edge </a:t>
            </a:r>
            <a:r>
              <a:rPr lang="en-US" dirty="0" smtClean="0"/>
              <a:t>exist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de-DE" sz="2600" b="1" dirty="0" err="1" smtClean="0"/>
              <a:t>Decision</a:t>
            </a:r>
            <a:endParaRPr lang="de-DE" sz="2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Classic </a:t>
            </a:r>
            <a:r>
              <a:rPr lang="de-DE" dirty="0" err="1" smtClean="0"/>
              <a:t>definition</a:t>
            </a:r>
            <a:r>
              <a:rPr lang="de-DE" dirty="0" smtClean="0"/>
              <a:t>: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interact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form </a:t>
            </a:r>
            <a:r>
              <a:rPr lang="de-DE" dirty="0" smtClean="0"/>
              <a:t>a </a:t>
            </a:r>
            <a:r>
              <a:rPr lang="de-DE" dirty="0" err="1" smtClean="0"/>
              <a:t>clique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Can </a:t>
            </a:r>
            <a:r>
              <a:rPr lang="de-DE" dirty="0" err="1" smtClean="0"/>
              <a:t>use</a:t>
            </a:r>
            <a:r>
              <a:rPr lang="de-DE" dirty="0" smtClean="0"/>
              <a:t> pre-processing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graph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bidirectional</a:t>
            </a:r>
            <a:r>
              <a:rPr lang="de-DE" dirty="0" smtClean="0"/>
              <a:t> </a:t>
            </a:r>
            <a:r>
              <a:rPr lang="de-DE" dirty="0" err="1" smtClean="0"/>
              <a:t>edges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7" name="Ellipse 6"/>
          <p:cNvSpPr/>
          <p:nvPr/>
        </p:nvSpPr>
        <p:spPr>
          <a:xfrm>
            <a:off x="9909645" y="2444846"/>
            <a:ext cx="179294" cy="1792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lipse 7"/>
          <p:cNvSpPr/>
          <p:nvPr/>
        </p:nvSpPr>
        <p:spPr>
          <a:xfrm>
            <a:off x="9255221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lipse 8"/>
          <p:cNvSpPr/>
          <p:nvPr/>
        </p:nvSpPr>
        <p:spPr>
          <a:xfrm>
            <a:off x="9909645" y="4318469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/>
          <p:cNvSpPr/>
          <p:nvPr/>
        </p:nvSpPr>
        <p:spPr>
          <a:xfrm>
            <a:off x="10564069" y="3834376"/>
            <a:ext cx="179294" cy="1792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Gerade Verbindung mit Pfeil 10"/>
          <p:cNvCxnSpPr>
            <a:stCxn id="8" idx="0"/>
            <a:endCxn id="7" idx="3"/>
          </p:cNvCxnSpPr>
          <p:nvPr/>
        </p:nvCxnSpPr>
        <p:spPr>
          <a:xfrm flipV="1">
            <a:off x="9344868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9" idx="0"/>
            <a:endCxn id="7" idx="4"/>
          </p:cNvCxnSpPr>
          <p:nvPr/>
        </p:nvCxnSpPr>
        <p:spPr>
          <a:xfrm flipV="1">
            <a:off x="9999292" y="2624140"/>
            <a:ext cx="0" cy="169432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" idx="0"/>
            <a:endCxn id="7" idx="5"/>
          </p:cNvCxnSpPr>
          <p:nvPr/>
        </p:nvCxnSpPr>
        <p:spPr>
          <a:xfrm flipH="1" flipV="1">
            <a:off x="10062682" y="2597883"/>
            <a:ext cx="591034" cy="1236493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8" idx="7"/>
            <a:endCxn id="10" idx="1"/>
          </p:cNvCxnSpPr>
          <p:nvPr/>
        </p:nvCxnSpPr>
        <p:spPr>
          <a:xfrm>
            <a:off x="9408258" y="3860633"/>
            <a:ext cx="118206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2"/>
            <a:endCxn id="8" idx="6"/>
          </p:cNvCxnSpPr>
          <p:nvPr/>
        </p:nvCxnSpPr>
        <p:spPr>
          <a:xfrm flipH="1">
            <a:off x="9434515" y="3924023"/>
            <a:ext cx="112955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8" idx="5"/>
            <a:endCxn id="9" idx="1"/>
          </p:cNvCxnSpPr>
          <p:nvPr/>
        </p:nvCxnSpPr>
        <p:spPr>
          <a:xfrm>
            <a:off x="9408258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0" idx="3"/>
            <a:endCxn id="9" idx="7"/>
          </p:cNvCxnSpPr>
          <p:nvPr/>
        </p:nvCxnSpPr>
        <p:spPr>
          <a:xfrm flipH="1">
            <a:off x="10062682" y="3987413"/>
            <a:ext cx="527644" cy="357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9" idx="2"/>
            <a:endCxn id="8" idx="4"/>
          </p:cNvCxnSpPr>
          <p:nvPr/>
        </p:nvCxnSpPr>
        <p:spPr>
          <a:xfrm flipH="1" flipV="1">
            <a:off x="9344868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9" idx="6"/>
            <a:endCxn id="10" idx="4"/>
          </p:cNvCxnSpPr>
          <p:nvPr/>
        </p:nvCxnSpPr>
        <p:spPr>
          <a:xfrm flipV="1">
            <a:off x="10088939" y="4013670"/>
            <a:ext cx="564777" cy="39444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07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Distributed </a:t>
            </a:r>
            <a:r>
              <a:rPr lang="de-DE" dirty="0" err="1" smtClean="0"/>
              <a:t>calculation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sz="2600" b="1" dirty="0" smtClean="0"/>
                  <a:t>Brute Force </a:t>
                </a:r>
                <a:r>
                  <a:rPr lang="de-DE" sz="2600" b="1" dirty="0" err="1" smtClean="0"/>
                  <a:t>approach</a:t>
                </a:r>
                <a:r>
                  <a:rPr lang="de-DE" sz="2600" b="1" dirty="0" smtClean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each</a:t>
                </a:r>
                <a:r>
                  <a:rPr lang="de-DE" dirty="0" smtClean="0"/>
                  <a:t> potential </a:t>
                </a:r>
                <a:r>
                  <a:rPr lang="de-DE" dirty="0" err="1" smtClean="0"/>
                  <a:t>vertex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</a:t>
                </a:r>
                <a:r>
                  <a:rPr lang="de-DE" dirty="0" smtClean="0"/>
                  <a:t>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𝑣𝑒𝑟𝑡𝑖𝑐𝑒𝑠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dirty="0" smtClean="0"/>
                  <a:t>), check if all required edges exist</a:t>
                </a:r>
              </a:p>
              <a:p>
                <a:pPr>
                  <a:buFont typeface="Wingdings" panose="05000000000000000000" pitchFamily="2" charset="2"/>
                  <a:buChar char="à"/>
                </a:pP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Exponential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runtime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with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millions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of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vertices</a:t>
                </a:r>
                <a:r>
                  <a:rPr lang="de-DE" dirty="0" smtClean="0">
                    <a:sym typeface="Wingdings" panose="05000000000000000000" pitchFamily="2" charset="2"/>
                  </a:rPr>
                  <a:t>  </a:t>
                </a:r>
              </a:p>
              <a:p>
                <a:pPr marL="0" indent="0">
                  <a:buNone/>
                </a:pPr>
                <a:endParaRPr lang="de-DE" dirty="0" smtClean="0"/>
              </a:p>
              <a:p>
                <a:pPr marL="0" indent="0">
                  <a:buNone/>
                </a:pPr>
                <a:r>
                  <a:rPr lang="de-DE" sz="2600" b="1" dirty="0" smtClean="0"/>
                  <a:t>Distributed </a:t>
                </a:r>
                <a:r>
                  <a:rPr lang="de-DE" sz="2600" b="1" dirty="0" err="1" smtClean="0"/>
                  <a:t>approach</a:t>
                </a:r>
                <a:endParaRPr lang="de-DE" sz="2600" b="1" dirty="0" smtClean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A </a:t>
                </a:r>
                <a:r>
                  <a:rPr lang="de-DE" dirty="0" err="1" smtClean="0"/>
                  <a:t>distributed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calculation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makes</a:t>
                </a:r>
                <a:r>
                  <a:rPr lang="de-DE" dirty="0" smtClean="0"/>
                  <a:t> sense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can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split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graph</a:t>
                </a:r>
                <a:r>
                  <a:rPr lang="de-DE" dirty="0" smtClean="0"/>
                  <a:t> w/o </a:t>
                </a:r>
                <a:r>
                  <a:rPr lang="de-DE" dirty="0" err="1" smtClean="0"/>
                  <a:t>breaking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cliques</a:t>
                </a:r>
                <a:r>
                  <a:rPr lang="de-DE" dirty="0" smtClean="0"/>
                  <a:t> apart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6905"/>
                <a:ext cx="11161059" cy="5188017"/>
              </a:xfrm>
              <a:blipFill rotWithShape="0">
                <a:blip r:embed="rId3"/>
                <a:stretch>
                  <a:fillRect l="-983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8D76-00D3-44C7-838D-47E64BA74CC7}" type="datetime1">
              <a:rPr lang="en-US" smtClean="0"/>
              <a:t>5/25/2015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Graph Mining with Spark - Distributed Big Data Analytics Seminar - Tim Draeger, Ricarda Schüler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6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Autofit/>
      </a:bodyPr>
      <a:lstStyle>
        <a:defPPr algn="ctr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hpi_cgs_wide_v2.potx" id="{FD51A2B3-DE68-4559-AB0F-9B08F2E12C85}" vid="{FB634F75-F9E5-407F-B675-EBA8F6262F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797</Words>
  <Application>Microsoft Office PowerPoint</Application>
  <PresentationFormat>Breitbild</PresentationFormat>
  <Paragraphs>132</Paragraphs>
  <Slides>12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 Math</vt:lpstr>
      <vt:lpstr>Segoe UI Light</vt:lpstr>
      <vt:lpstr>Wingdings</vt:lpstr>
      <vt:lpstr>Retrospect</vt:lpstr>
      <vt:lpstr>PowerPoint-Präsentation</vt:lpstr>
      <vt:lpstr>Graph Mining with Spark</vt:lpstr>
      <vt:lpstr>The maximum Clique Problem</vt:lpstr>
      <vt:lpstr>The maximum Clique Problem</vt:lpstr>
      <vt:lpstr>The maximum Clique Problem</vt:lpstr>
      <vt:lpstr>The Data</vt:lpstr>
      <vt:lpstr>Direction?</vt:lpstr>
      <vt:lpstr>Direction?</vt:lpstr>
      <vt:lpstr>Distributed calculation</vt:lpstr>
      <vt:lpstr>Splitting the graph</vt:lpstr>
      <vt:lpstr>Implementation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Limberger</dc:creator>
  <cp:lastModifiedBy>Tim</cp:lastModifiedBy>
  <cp:revision>792</cp:revision>
  <dcterms:created xsi:type="dcterms:W3CDTF">2014-04-10T08:32:59Z</dcterms:created>
  <dcterms:modified xsi:type="dcterms:W3CDTF">2015-05-25T12:14:32Z</dcterms:modified>
</cp:coreProperties>
</file>

<file path=docProps/thumbnail.jpeg>
</file>